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7" r:id="rId1"/>
  </p:sldMasterIdLst>
  <p:sldIdLst>
    <p:sldId id="281" r:id="rId2"/>
    <p:sldId id="257" r:id="rId3"/>
    <p:sldId id="283" r:id="rId4"/>
    <p:sldId id="282" r:id="rId5"/>
    <p:sldId id="307" r:id="rId6"/>
    <p:sldId id="306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10" r:id="rId22"/>
    <p:sldId id="276" r:id="rId23"/>
    <p:sldId id="277" r:id="rId24"/>
    <p:sldId id="312" r:id="rId25"/>
    <p:sldId id="308" r:id="rId26"/>
    <p:sldId id="279" r:id="rId27"/>
    <p:sldId id="309" r:id="rId28"/>
    <p:sldId id="280" r:id="rId29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4" autoAdjust="0"/>
    <p:restoredTop sz="82536" autoAdjust="0"/>
  </p:normalViewPr>
  <p:slideViewPr>
    <p:cSldViewPr>
      <p:cViewPr>
        <p:scale>
          <a:sx n="66" d="100"/>
          <a:sy n="66" d="100"/>
        </p:scale>
        <p:origin x="324" y="2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221442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41638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3184184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3247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565373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3950550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65232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1267571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500945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37609" y="137668"/>
            <a:ext cx="4636770" cy="3355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5473242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70298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3835716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367783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3152652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165764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2177855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79213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13005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174232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‹#›</a:t>
            </a:fld>
            <a:endParaRPr lang="en-DE" spc="-25" dirty="0"/>
          </a:p>
        </p:txBody>
      </p:sp>
    </p:spTree>
    <p:extLst>
      <p:ext uri="{BB962C8B-B14F-4D97-AF65-F5344CB8AC3E}">
        <p14:creationId xmlns:p14="http://schemas.microsoft.com/office/powerpoint/2010/main" val="756992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8434-D6C8-A48F-445D-3AC8A88AD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5711191" cy="3693319"/>
          </a:xfrm>
        </p:spPr>
        <p:txBody>
          <a:bodyPr/>
          <a:lstStyle/>
          <a:p>
            <a:r>
              <a:rPr lang="en-GB" sz="4800" dirty="0">
                <a:solidFill>
                  <a:schemeClr val="tx1"/>
                </a:solidFill>
              </a:rPr>
              <a:t>ELEVATE LABS Internship Day 2: Superstore Data Analysis with Tableau</a:t>
            </a:r>
            <a:endParaRPr lang="LID4096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540CB-A648-8457-214A-089457CA315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981200" y="4876800"/>
            <a:ext cx="8534400" cy="553998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>
                <a:solidFill>
                  <a:schemeClr val="tx1"/>
                </a:solidFill>
              </a:rPr>
              <a:t>NAZIM ATAKAN ERDOGAN</a:t>
            </a:r>
            <a:endParaRPr lang="LID4096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6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9523" y="-9526"/>
            <a:ext cx="12211050" cy="6877050"/>
            <a:chOff x="-9523" y="-9526"/>
            <a:chExt cx="12211050" cy="687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-1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" y="-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9050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096000" cy="6858000"/>
            </a:xfrm>
            <a:custGeom>
              <a:avLst/>
              <a:gdLst/>
              <a:ahLst/>
              <a:cxnLst/>
              <a:rect l="l" t="t" r="r" b="b"/>
              <a:pathLst>
                <a:path w="6096000" h="6858000">
                  <a:moveTo>
                    <a:pt x="6096000" y="6858000"/>
                  </a:moveTo>
                  <a:lnTo>
                    <a:pt x="60960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6096000" y="685800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62057" y="136006"/>
            <a:ext cx="6553716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DISCOUNT</a:t>
            </a:r>
            <a:r>
              <a:rPr spc="-320" dirty="0"/>
              <a:t> </a:t>
            </a:r>
            <a:r>
              <a:rPr spc="100" dirty="0"/>
              <a:t>VS</a:t>
            </a:r>
            <a:r>
              <a:rPr spc="-310" dirty="0"/>
              <a:t> </a:t>
            </a:r>
            <a:r>
              <a:rPr spc="-10" dirty="0"/>
              <a:t>PROFIT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4730" y="945188"/>
            <a:ext cx="9316847" cy="54945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436" y="923109"/>
            <a:ext cx="9888347" cy="55633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341EA-32FC-EF9E-9FAF-C364D82EAF9E}"/>
              </a:ext>
            </a:extLst>
          </p:cNvPr>
          <p:cNvSpPr txBox="1"/>
          <p:nvPr/>
        </p:nvSpPr>
        <p:spPr>
          <a:xfrm>
            <a:off x="2667000" y="61335"/>
            <a:ext cx="708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PROFIT AND SUBCATEGORIES</a:t>
            </a:r>
          </a:p>
          <a:p>
            <a:endParaRPr lang="LID409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525" y="838200"/>
            <a:ext cx="12211050" cy="6877050"/>
            <a:chOff x="-9523" y="-9526"/>
            <a:chExt cx="12211050" cy="6877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504" y="511721"/>
              <a:ext cx="5725287" cy="5134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016761"/>
              <a:ext cx="5909056" cy="36617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F6FE2-159A-44B8-65D3-77A7FEAF3EC3}"/>
              </a:ext>
            </a:extLst>
          </p:cNvPr>
          <p:cNvSpPr txBox="1"/>
          <p:nvPr/>
        </p:nvSpPr>
        <p:spPr>
          <a:xfrm>
            <a:off x="1828800" y="295729"/>
            <a:ext cx="693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ORDER QUANTITY DISTRIBUTION </a:t>
            </a:r>
            <a:endParaRPr lang="LID4096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073" y="1083860"/>
            <a:ext cx="10218293" cy="56017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CD0FB-DD25-7489-3D55-1D64608FCF69}"/>
              </a:ext>
            </a:extLst>
          </p:cNvPr>
          <p:cNvSpPr txBox="1"/>
          <p:nvPr/>
        </p:nvSpPr>
        <p:spPr>
          <a:xfrm>
            <a:off x="1752600" y="295729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SALES SUM BY STATE</a:t>
            </a:r>
            <a:endParaRPr lang="LID4096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048548"/>
            <a:ext cx="10589514" cy="56944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1AC7E-A255-AD22-C2C9-5A0C9483B1C4}"/>
              </a:ext>
            </a:extLst>
          </p:cNvPr>
          <p:cNvSpPr txBox="1"/>
          <p:nvPr/>
        </p:nvSpPr>
        <p:spPr>
          <a:xfrm>
            <a:off x="1143000" y="1524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AVERAGE LOSS BY STATE</a:t>
            </a:r>
            <a:endParaRPr lang="LID4096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235945"/>
            <a:ext cx="10669524" cy="55923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7DFC7-B226-7CA0-8F09-FBCED0363BD3}"/>
              </a:ext>
            </a:extLst>
          </p:cNvPr>
          <p:cNvSpPr txBox="1"/>
          <p:nvPr/>
        </p:nvSpPr>
        <p:spPr>
          <a:xfrm>
            <a:off x="1447800" y="295729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STANDART DEVIATION OF DISCOUNT</a:t>
            </a:r>
            <a:endParaRPr lang="LID4096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063416"/>
            <a:ext cx="10808208" cy="580351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38DF8-E022-9EF6-2E8F-16589EB4E23B}"/>
              </a:ext>
            </a:extLst>
          </p:cNvPr>
          <p:cNvSpPr txBox="1"/>
          <p:nvPr/>
        </p:nvSpPr>
        <p:spPr>
          <a:xfrm>
            <a:off x="1447800" y="295729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QUANTITY AVERAGE</a:t>
            </a:r>
            <a:endParaRPr lang="LID4096"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160" y="1241806"/>
            <a:ext cx="10586720" cy="56161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846A8-C6D5-059D-167F-8EC8E5F57DDC}"/>
              </a:ext>
            </a:extLst>
          </p:cNvPr>
          <p:cNvSpPr txBox="1"/>
          <p:nvPr/>
        </p:nvSpPr>
        <p:spPr>
          <a:xfrm>
            <a:off x="1828800" y="295729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DISCOUNT AVERAGE</a:t>
            </a:r>
            <a:endParaRPr lang="LID4096" sz="4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514363"/>
            <a:ext cx="10441051" cy="53176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C138E-A037-0E13-B29A-FCA8EB939C0A}"/>
              </a:ext>
            </a:extLst>
          </p:cNvPr>
          <p:cNvSpPr txBox="1"/>
          <p:nvPr/>
        </p:nvSpPr>
        <p:spPr>
          <a:xfrm>
            <a:off x="1447800" y="381000"/>
            <a:ext cx="731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Standard Deviation of Profit</a:t>
            </a:r>
            <a:endParaRPr lang="LID4096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52" y="2370638"/>
            <a:ext cx="5531104" cy="42448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042" y="2278659"/>
            <a:ext cx="5073269" cy="431266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1B361-7EF5-AA77-639F-24F753301522}"/>
              </a:ext>
            </a:extLst>
          </p:cNvPr>
          <p:cNvSpPr txBox="1"/>
          <p:nvPr/>
        </p:nvSpPr>
        <p:spPr>
          <a:xfrm>
            <a:off x="685800" y="381000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CITY VS LOSS AND PROFIT</a:t>
            </a:r>
            <a:endParaRPr lang="LID4096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47852"/>
            <a:ext cx="1520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009" y="1007744"/>
            <a:ext cx="4493260" cy="495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Trebuchet MS"/>
              <a:buChar char="-"/>
              <a:tabLst>
                <a:tab pos="299085" algn="l"/>
              </a:tabLst>
            </a:pP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200" b="1" spc="-65" dirty="0">
                <a:solidFill>
                  <a:srgbClr val="FFFFFF"/>
                </a:solidFill>
                <a:latin typeface="Trebuchet MS"/>
                <a:cs typeface="Trebuchet MS"/>
              </a:rPr>
              <a:t> exploration</a:t>
            </a:r>
            <a:r>
              <a:rPr sz="22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35" dirty="0">
                <a:solidFill>
                  <a:srgbClr val="FFFFFF"/>
                </a:solidFill>
                <a:latin typeface="Trebuchet MS"/>
                <a:cs typeface="Trebuchet MS"/>
              </a:rPr>
              <a:t>preparation</a:t>
            </a:r>
            <a:endParaRPr sz="22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989"/>
              </a:spcBef>
              <a:buFont typeface="Trebuchet MS"/>
              <a:buChar char="-"/>
              <a:tabLst>
                <a:tab pos="299085" algn="l"/>
              </a:tabLst>
            </a:pPr>
            <a:r>
              <a:rPr sz="2200" b="1" spc="6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2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6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200" b="1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endParaRPr sz="22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860"/>
              </a:spcBef>
              <a:buFont typeface="Trebuchet MS"/>
              <a:buChar char="-"/>
              <a:tabLst>
                <a:tab pos="299085" algn="l"/>
              </a:tabLst>
            </a:pPr>
            <a:r>
              <a:rPr sz="2200" b="1" spc="-25" dirty="0">
                <a:solidFill>
                  <a:srgbClr val="FFFFFF"/>
                </a:solidFill>
                <a:latin typeface="Trebuchet MS"/>
                <a:cs typeface="Trebuchet MS"/>
              </a:rPr>
              <a:t>Monthly</a:t>
            </a:r>
            <a:r>
              <a:rPr sz="22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6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Trebuchet MS"/>
                <a:cs typeface="Trebuchet MS"/>
              </a:rPr>
              <a:t>trend</a:t>
            </a:r>
            <a:endParaRPr sz="22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875"/>
              </a:spcBef>
              <a:buFont typeface="Trebuchet MS"/>
              <a:buChar char="-"/>
              <a:tabLst>
                <a:tab pos="299085" algn="l"/>
              </a:tabLst>
            </a:pPr>
            <a:r>
              <a:rPr sz="2200" b="1" spc="6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2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6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2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2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endParaRPr sz="22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860"/>
              </a:spcBef>
              <a:buFont typeface="Trebuchet MS"/>
              <a:buChar char="-"/>
              <a:tabLst>
                <a:tab pos="299085" algn="l"/>
              </a:tabLst>
            </a:pPr>
            <a:r>
              <a:rPr sz="2200" b="1" spc="-75" dirty="0">
                <a:solidFill>
                  <a:srgbClr val="FFFFFF"/>
                </a:solidFill>
                <a:latin typeface="Trebuchet MS"/>
                <a:cs typeface="Trebuchet MS"/>
              </a:rPr>
              <a:t>Profit</a:t>
            </a:r>
            <a:r>
              <a:rPr sz="22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6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2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Trebuchet MS"/>
                <a:cs typeface="Trebuchet MS"/>
              </a:rPr>
              <a:t>state</a:t>
            </a:r>
            <a:endParaRPr sz="22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864"/>
              </a:spcBef>
              <a:buFont typeface="Trebuchet MS"/>
              <a:buChar char="-"/>
              <a:tabLst>
                <a:tab pos="299085" algn="l"/>
              </a:tabLst>
            </a:pPr>
            <a:r>
              <a:rPr sz="2200" b="1" spc="6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2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vs</a:t>
            </a:r>
            <a:r>
              <a:rPr sz="2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profit</a:t>
            </a:r>
            <a:endParaRPr sz="22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870"/>
              </a:spcBef>
              <a:buFont typeface="Trebuchet MS"/>
              <a:buChar char="-"/>
              <a:tabLst>
                <a:tab pos="299085" algn="l"/>
              </a:tabLst>
            </a:pP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22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segment</a:t>
            </a:r>
            <a:r>
              <a:rPr sz="22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22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865"/>
              </a:spcBef>
              <a:buFont typeface="Trebuchet MS"/>
              <a:buChar char="-"/>
              <a:tabLst>
                <a:tab pos="299085" algn="l"/>
              </a:tabLst>
            </a:pPr>
            <a:r>
              <a:rPr sz="2200" b="1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22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statistics</a:t>
            </a:r>
            <a:endParaRPr sz="22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860"/>
              </a:spcBef>
              <a:buFont typeface="Trebuchet MS"/>
              <a:buChar char="-"/>
              <a:tabLst>
                <a:tab pos="299085" algn="l"/>
              </a:tabLst>
            </a:pPr>
            <a:r>
              <a:rPr sz="2200" b="1" spc="-10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endParaRPr sz="2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839" y="2850007"/>
            <a:ext cx="2590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Trebuchet MS"/>
                <a:cs typeface="Trebuchet MS"/>
              </a:rPr>
              <a:t>Μ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67600" y="1676400"/>
            <a:ext cx="4077335" cy="29273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Texas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states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the least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Trebuchet MS"/>
                <a:cs typeface="Trebuchet MS"/>
              </a:rPr>
              <a:t>profit,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highest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loss.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seen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huge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total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discount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rate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high,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though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see</a:t>
            </a:r>
            <a:r>
              <a:rPr sz="20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0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big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loss.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valid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Illinois</a:t>
            </a:r>
            <a:r>
              <a:rPr sz="20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Pennsylvania.</a:t>
            </a:r>
            <a:endParaRPr sz="2000" dirty="0">
              <a:latin typeface="Trebuchet MS"/>
              <a:cs typeface="Trebuchet MS"/>
            </a:endParaRPr>
          </a:p>
          <a:p>
            <a:pPr marL="241300" marR="554990" indent="-228600">
              <a:lnSpc>
                <a:spcPct val="901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shown</a:t>
            </a:r>
            <a:r>
              <a:rPr sz="20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later,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r>
              <a:rPr sz="20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level,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profit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sz="20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10" dirty="0">
                <a:solidFill>
                  <a:srgbClr val="FFFFFF"/>
                </a:solidFill>
                <a:latin typeface="Trebuchet MS"/>
                <a:cs typeface="Trebuchet MS"/>
              </a:rPr>
              <a:t>Texas.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20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5713"/>
            <a:ext cx="7151877" cy="5195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38AC1-376A-DFC1-FB7D-57E2471AA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90600"/>
            <a:ext cx="9609667" cy="5405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8ED87D-ED41-3C5C-89F5-0A09CFF44296}"/>
              </a:ext>
            </a:extLst>
          </p:cNvPr>
          <p:cNvSpPr txBox="1"/>
          <p:nvPr/>
        </p:nvSpPr>
        <p:spPr>
          <a:xfrm>
            <a:off x="2209800" y="1524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Subcategory vs profit</a:t>
            </a:r>
            <a:endParaRPr lang="LID4096" sz="4000" dirty="0"/>
          </a:p>
        </p:txBody>
      </p:sp>
    </p:spTree>
    <p:extLst>
      <p:ext uri="{BB962C8B-B14F-4D97-AF65-F5344CB8AC3E}">
        <p14:creationId xmlns:p14="http://schemas.microsoft.com/office/powerpoint/2010/main" val="367101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879"/>
            <a:ext cx="12191999" cy="64002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9523" y="-9526"/>
            <a:ext cx="12211050" cy="6877050"/>
            <a:chOff x="-9523" y="-9526"/>
            <a:chExt cx="12211050" cy="687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-1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" y="-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9050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096000" cy="6858000"/>
            </a:xfrm>
            <a:custGeom>
              <a:avLst/>
              <a:gdLst/>
              <a:ahLst/>
              <a:cxnLst/>
              <a:rect l="l" t="t" r="r" b="b"/>
              <a:pathLst>
                <a:path w="6096000" h="6858000">
                  <a:moveTo>
                    <a:pt x="6096000" y="6858000"/>
                  </a:moveTo>
                  <a:lnTo>
                    <a:pt x="60960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6096000" y="685800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78839" y="717296"/>
            <a:ext cx="3183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60" dirty="0">
                <a:solidFill>
                  <a:srgbClr val="000000"/>
                </a:solidFill>
              </a:rPr>
              <a:t>SEGMENT</a:t>
            </a:r>
            <a:r>
              <a:rPr sz="2400" spc="385" dirty="0">
                <a:solidFill>
                  <a:srgbClr val="000000"/>
                </a:solidFill>
              </a:rPr>
              <a:t> </a:t>
            </a:r>
            <a:r>
              <a:rPr sz="2400" spc="225" dirty="0">
                <a:solidFill>
                  <a:srgbClr val="000000"/>
                </a:solidFill>
              </a:rPr>
              <a:t>ANALYSIS</a:t>
            </a:r>
            <a:endParaRPr sz="2400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grpSp>
        <p:nvGrpSpPr>
          <p:cNvPr id="8" name="object 8"/>
          <p:cNvGrpSpPr/>
          <p:nvPr/>
        </p:nvGrpSpPr>
        <p:grpSpPr>
          <a:xfrm>
            <a:off x="364807" y="1057808"/>
            <a:ext cx="11827510" cy="5006975"/>
            <a:chOff x="364807" y="1057808"/>
            <a:chExt cx="11827510" cy="50069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9" y="1708023"/>
              <a:ext cx="5322824" cy="35530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181" y="1057808"/>
              <a:ext cx="6544817" cy="50065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807" y="1899411"/>
              <a:ext cx="5028565" cy="361442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0E06B67-4716-ECC2-6A3E-88667541FB0C}"/>
              </a:ext>
            </a:extLst>
          </p:cNvPr>
          <p:cNvSpPr txBox="1"/>
          <p:nvPr/>
        </p:nvSpPr>
        <p:spPr>
          <a:xfrm>
            <a:off x="527385" y="287986"/>
            <a:ext cx="4656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CUSTOMER SEGMENTATION</a:t>
            </a:r>
            <a:endParaRPr lang="LID4096" sz="4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14C86-D13F-41F9-2100-517AFFC4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304800"/>
            <a:ext cx="10353762" cy="970450"/>
          </a:xfrm>
        </p:spPr>
        <p:txBody>
          <a:bodyPr/>
          <a:lstStyle/>
          <a:p>
            <a:r>
              <a:rPr lang="en-GB" dirty="0"/>
              <a:t>Subcategory and Discount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EA29E-0D50-186B-2A75-DEDC93B6A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88" y="1447800"/>
            <a:ext cx="9383023" cy="52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08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A216AC-3561-8FD0-661D-D30D82074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65" y="457200"/>
            <a:ext cx="10412870" cy="1030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9F03A-20D5-CE41-BB86-EF594A5F1B21}"/>
              </a:ext>
            </a:extLst>
          </p:cNvPr>
          <p:cNvSpPr txBox="1"/>
          <p:nvPr/>
        </p:nvSpPr>
        <p:spPr>
          <a:xfrm>
            <a:off x="685800" y="2971800"/>
            <a:ext cx="1082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LID4096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9C6A95-43F5-D668-680D-10E93C719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373088"/>
            <a:ext cx="1219200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Regional Sales Overview:</a:t>
            </a:r>
            <a:b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are notably high in the West and East regions, while there is a noticeable decrease in the South and Central regions.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Category Insights: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LID4096" altLang="LID4096" sz="1600" dirty="0">
                <a:latin typeface="Arial" panose="020B0604020202020204" pitchFamily="34" charset="0"/>
              </a:rPr>
              <a:t>Phones have the highest total sales.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LID4096" altLang="LID4096" sz="1600" dirty="0">
                <a:latin typeface="Arial" panose="020B0604020202020204" pitchFamily="34" charset="0"/>
              </a:rPr>
              <a:t>Copiers generate the highest profits.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LID4096" altLang="LID4096" sz="1600" dirty="0">
                <a:latin typeface="Arial" panose="020B0604020202020204" pitchFamily="34" charset="0"/>
              </a:rPr>
              <a:t>Bookcases and Tables show the lowest profits, sometimes even resulting in losses.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LID4096" altLang="LID4096" sz="1600" dirty="0">
                <a:latin typeface="Arial" panose="020B0604020202020204" pitchFamily="34" charset="0"/>
              </a:rPr>
              <a:t>Binders have the highest average discounts and maintain moderate profits.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LID4096" altLang="LID4096" sz="1600" b="1" dirty="0">
                <a:latin typeface="Arial" panose="020B0604020202020204" pitchFamily="34" charset="0"/>
              </a:rPr>
              <a:t>State-Level </a:t>
            </a: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fitability: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most profitable state is California.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least profitable state is Texas.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Texas, North Carolina, Arizona, Illinois, and Pennsylvania are the states with the highest losses.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 of Discounts and Quantity: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sales do not always equate to high profits.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Discounts and quantities sold significantly impact profitability.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discounts often lead to greater losses, although they can also boost sales volume.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States like Texas, Pennsylvania, and Illinois show high discount rates and correspondingly high negative profit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</a:t>
            </a: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LID4096" altLang="LID4096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Profitability is influenced by a combination of factors, including product category, regional performance, discount strategy, and sales volume. Strategic discounting and targeted sales efforts are crucial for maximizing profit.</a:t>
            </a:r>
          </a:p>
        </p:txBody>
      </p:sp>
    </p:spTree>
    <p:extLst>
      <p:ext uri="{BB962C8B-B14F-4D97-AF65-F5344CB8AC3E}">
        <p14:creationId xmlns:p14="http://schemas.microsoft.com/office/powerpoint/2010/main" val="401606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lang="en-DE" spc="-25" smtClean="0"/>
              <a:t>26</a:t>
            </a:fld>
            <a:endParaRPr lang="en-DE" spc="-2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954F81-39E2-DEC0-2768-5B641CD1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47235" cy="2929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50509-0BA5-73A0-FBB4-C87C4621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954" y="262599"/>
            <a:ext cx="5520943" cy="2929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1FC9C1-9E64-8AE2-37F0-0D11CEA92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9" y="3700375"/>
            <a:ext cx="5577278" cy="2922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07BB30-D884-B6FE-4FDC-27F8ADB34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66375"/>
            <a:ext cx="5455004" cy="29290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C3E93E-855C-7011-832B-0A9D437A5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" y="3876798"/>
            <a:ext cx="12132091" cy="2981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DF562D-1EB2-72BD-B8AD-A05F3DA1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" y="-19594"/>
            <a:ext cx="6484582" cy="3647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D38EF-076F-FBAA-5284-FA900374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65215"/>
            <a:ext cx="5299552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25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657600" y="619813"/>
            <a:ext cx="4636770" cy="335534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887094" marR="5080" indent="-875030">
              <a:lnSpc>
                <a:spcPts val="12420"/>
              </a:lnSpc>
              <a:spcBef>
                <a:spcPts val="1580"/>
              </a:spcBef>
            </a:pPr>
            <a:r>
              <a:rPr sz="11500" spc="355" dirty="0">
                <a:solidFill>
                  <a:schemeClr val="tx1"/>
                </a:solidFill>
              </a:rPr>
              <a:t>T</a:t>
            </a:r>
            <a:r>
              <a:rPr sz="11500" spc="360" dirty="0">
                <a:solidFill>
                  <a:schemeClr val="tx1"/>
                </a:solidFill>
              </a:rPr>
              <a:t>H</a:t>
            </a:r>
            <a:r>
              <a:rPr sz="11500" spc="355" dirty="0">
                <a:solidFill>
                  <a:schemeClr val="tx1"/>
                </a:solidFill>
              </a:rPr>
              <a:t>A</a:t>
            </a:r>
            <a:r>
              <a:rPr sz="11500" spc="360" dirty="0">
                <a:solidFill>
                  <a:schemeClr val="tx1"/>
                </a:solidFill>
              </a:rPr>
              <a:t>N</a:t>
            </a:r>
            <a:r>
              <a:rPr sz="11500" spc="-229" dirty="0">
                <a:solidFill>
                  <a:schemeClr val="tx1"/>
                </a:solidFill>
              </a:rPr>
              <a:t>K</a:t>
            </a:r>
            <a:r>
              <a:rPr sz="11500" spc="240" dirty="0">
                <a:solidFill>
                  <a:schemeClr val="tx1"/>
                </a:solidFill>
              </a:rPr>
              <a:t> </a:t>
            </a:r>
            <a:r>
              <a:rPr sz="11500" spc="225" dirty="0">
                <a:solidFill>
                  <a:schemeClr val="tx1"/>
                </a:solidFill>
              </a:rPr>
              <a:t>Y</a:t>
            </a:r>
            <a:r>
              <a:rPr sz="11500" spc="480" dirty="0">
                <a:solidFill>
                  <a:schemeClr val="tx1"/>
                </a:solidFill>
              </a:rPr>
              <a:t>O</a:t>
            </a:r>
            <a:r>
              <a:rPr sz="11500" spc="-100" dirty="0">
                <a:solidFill>
                  <a:schemeClr val="tx1"/>
                </a:solidFill>
              </a:rPr>
              <a:t>U</a:t>
            </a:r>
            <a:endParaRPr sz="1150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2365" y="3953382"/>
            <a:ext cx="3246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18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8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800" spc="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rebuchet MS"/>
                <a:cs typeface="Trebuchet MS"/>
              </a:rPr>
              <a:t>ATA</a:t>
            </a:r>
            <a:r>
              <a:rPr sz="18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8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800" spc="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8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8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18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84A7-B97E-6397-63F3-A6CB1A0A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DATASET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0D8A9-6DE9-64B1-7E02-6CFDF3A9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0" y="1270260"/>
            <a:ext cx="9041152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2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4509-2450-AC7C-DA59-8407F8C0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SALES BY REGION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1D8C1-980D-D8F0-CCF7-E059AB6DF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12132091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69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48CD-320E-4D3A-6E0C-33BFC725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Monthly sales trend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0611A-40B9-42CD-FF87-250F4985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1260"/>
            <a:ext cx="10705504" cy="50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4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4584-D457-E06B-3CFD-FB4A2B225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9515" y="228600"/>
            <a:ext cx="10353762" cy="970450"/>
          </a:xfrm>
        </p:spPr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MONTHLY SALES TREND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1BB71-B1F2-5461-3DCE-3922FF99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77979"/>
            <a:ext cx="10668000" cy="5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1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0076" y="1219200"/>
            <a:ext cx="10820400" cy="5444495"/>
            <a:chOff x="0" y="350316"/>
            <a:chExt cx="12192000" cy="6157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0316"/>
              <a:ext cx="12191999" cy="61573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07224"/>
              <a:ext cx="12191999" cy="54436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FFEDE-C9A1-E398-227B-8A4C8CF93CE9}"/>
              </a:ext>
            </a:extLst>
          </p:cNvPr>
          <p:cNvSpPr txBox="1"/>
          <p:nvPr/>
        </p:nvSpPr>
        <p:spPr>
          <a:xfrm>
            <a:off x="1143000" y="295729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SALES BY PRODUCT CATEGORY</a:t>
            </a:r>
            <a:endParaRPr lang="LID4096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2188190" cy="6858000"/>
            <a:chOff x="0" y="0"/>
            <a:chExt cx="1218819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"/>
              <a:ext cx="2356357" cy="68474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56358" y="0"/>
              <a:ext cx="9832340" cy="6858000"/>
            </a:xfrm>
            <a:custGeom>
              <a:avLst/>
              <a:gdLst/>
              <a:ahLst/>
              <a:cxnLst/>
              <a:rect l="l" t="t" r="r" b="b"/>
              <a:pathLst>
                <a:path w="9832340" h="6858000">
                  <a:moveTo>
                    <a:pt x="9831832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831831" y="6858000"/>
                  </a:lnTo>
                  <a:lnTo>
                    <a:pt x="9831832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5682" y="1989708"/>
              <a:ext cx="7922133" cy="254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53056" y="555151"/>
            <a:ext cx="630771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PROFIT</a:t>
            </a:r>
            <a:r>
              <a:rPr spc="-355" dirty="0"/>
              <a:t> </a:t>
            </a:r>
            <a:r>
              <a:rPr spc="-120" dirty="0"/>
              <a:t>BY</a:t>
            </a:r>
            <a:r>
              <a:rPr spc="-330" dirty="0"/>
              <a:t> </a:t>
            </a:r>
            <a:r>
              <a:rPr spc="-140" dirty="0"/>
              <a:t>STATE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8669475" y="742091"/>
            <a:ext cx="1361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Trebuchet MS"/>
                <a:cs typeface="Trebuchet MS"/>
              </a:rPr>
              <a:t>Orange</a:t>
            </a:r>
            <a:r>
              <a:rPr sz="1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endParaRPr sz="1800" dirty="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9830" y="1479610"/>
            <a:ext cx="9832339" cy="51717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9523" y="-9526"/>
            <a:ext cx="12211050" cy="6877050"/>
            <a:chOff x="-9523" y="-9526"/>
            <a:chExt cx="12211050" cy="68770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-1"/>
              <a:ext cx="12192000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" y="-1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9050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096000" cy="6858000"/>
            </a:xfrm>
            <a:custGeom>
              <a:avLst/>
              <a:gdLst/>
              <a:ahLst/>
              <a:cxnLst/>
              <a:rect l="l" t="t" r="r" b="b"/>
              <a:pathLst>
                <a:path w="6096000" h="6858000">
                  <a:moveTo>
                    <a:pt x="6096000" y="6858000"/>
                  </a:moveTo>
                  <a:lnTo>
                    <a:pt x="60960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6096000" y="685800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48000" y="245904"/>
            <a:ext cx="469418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14" dirty="0"/>
              <a:t>SALES</a:t>
            </a:r>
            <a:r>
              <a:rPr sz="3700" spc="-355" dirty="0"/>
              <a:t> </a:t>
            </a:r>
            <a:r>
              <a:rPr sz="3700" spc="105" dirty="0"/>
              <a:t>VS</a:t>
            </a:r>
            <a:r>
              <a:rPr sz="3700" spc="-340" dirty="0"/>
              <a:t> </a:t>
            </a:r>
            <a:r>
              <a:rPr sz="3700" spc="-10" dirty="0"/>
              <a:t>PROFIT</a:t>
            </a:r>
            <a:endParaRPr sz="370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5092" y="1164454"/>
            <a:ext cx="9744963" cy="535027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128</TotalTime>
  <Words>418</Words>
  <Application>Microsoft Office PowerPoint</Application>
  <PresentationFormat>Widescreen</PresentationFormat>
  <Paragraphs>74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MT</vt:lpstr>
      <vt:lpstr>Calisto MT</vt:lpstr>
      <vt:lpstr>Trebuchet MS</vt:lpstr>
      <vt:lpstr>Wingdings 2</vt:lpstr>
      <vt:lpstr>Slate</vt:lpstr>
      <vt:lpstr>ELEVATE LABS Internship Day 2: Superstore Data Analysis with Tableau</vt:lpstr>
      <vt:lpstr>AGENDA</vt:lpstr>
      <vt:lpstr>DATASET</vt:lpstr>
      <vt:lpstr>SALES BY REGION</vt:lpstr>
      <vt:lpstr>Monthly sales trend</vt:lpstr>
      <vt:lpstr>MONTHLY SALES TREND</vt:lpstr>
      <vt:lpstr>PowerPoint Presentation</vt:lpstr>
      <vt:lpstr>PROFIT BY STATE</vt:lpstr>
      <vt:lpstr>SALES VS PROFIT</vt:lpstr>
      <vt:lpstr>DISCOUNT VS PROFIT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SEGMENT ANALYSIS</vt:lpstr>
      <vt:lpstr>Subcategory and Discount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Atakan Erdoğan</dc:creator>
  <cp:lastModifiedBy>Atakan Erdoğan</cp:lastModifiedBy>
  <cp:revision>2</cp:revision>
  <dcterms:created xsi:type="dcterms:W3CDTF">2025-03-01T12:03:51Z</dcterms:created>
  <dcterms:modified xsi:type="dcterms:W3CDTF">2025-04-22T10:36:16Z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2025-03-01T00:00:00Z</vt:filetime>
  </property>
  <property fmtid="{D5CDD505-2E9C-101B-9397-08002B2CF9AE}" pid="5" name="Producer">
    <vt:lpwstr>Microsoft® PowerPoint® for Microsoft 365</vt:lpwstr>
  </property>
</Properties>
</file>